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5" r:id="rId5"/>
    <p:sldId id="260" r:id="rId6"/>
    <p:sldId id="261" r:id="rId7"/>
    <p:sldId id="262" r:id="rId8"/>
    <p:sldId id="263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43739"/>
    <p:restoredTop sz="86408"/>
  </p:normalViewPr>
  <p:slideViewPr>
    <p:cSldViewPr snapToGrid="0">
      <p:cViewPr varScale="1">
        <p:scale>
          <a:sx n="62" d="100"/>
          <a:sy n="62" d="100"/>
        </p:scale>
        <p:origin x="208" y="11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14D1BD-2D82-804C-88F6-6253C4A9FA5F}" type="datetimeFigureOut">
              <a:rPr lang="en-US" smtClean="0"/>
              <a:t>7/30/24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6D5E1B-939F-B240-B5FC-6A8B3A6F5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3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0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93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06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530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2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88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465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88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960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D5E1B-939F-B240-B5FC-6A8B3A6F59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37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www.nagpurtoday.in/nmc-unveils-ambitious-plan-for-150-electric-vehicle-charging-stations-across-nagpur/01221317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gpurtoday.in/nmc-unveils-ambitious-plan-for-150-electric-vehicle-charging-stations-across-nagpur/01221317" TargetMode="Externa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www.flickr.com/photos/noyafieldsorg/34851742134" TargetMode="External"/><Relationship Id="rId4" Type="http://schemas.openxmlformats.org/officeDocument/2006/relationships/hyperlink" Target="https://creativecommons.org/licenses/by-nc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lanet Earth from space">
            <a:extLst>
              <a:ext uri="{FF2B5EF4-FFF2-40B4-BE49-F238E27FC236}">
                <a16:creationId xmlns:a16="http://schemas.microsoft.com/office/drawing/2014/main" id="{559F076C-9C8F-32EF-0FD1-A0F48C041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6"/>
            <a:ext cx="7772400" cy="4370679"/>
          </a:xfrm>
          <a:prstGeom prst="rect">
            <a:avLst/>
          </a:prstGeom>
        </p:spPr>
      </p:pic>
      <p:pic>
        <p:nvPicPr>
          <p:cNvPr id="5" name="Picture 4" descr="Earth from outer space">
            <a:extLst>
              <a:ext uri="{FF2B5EF4-FFF2-40B4-BE49-F238E27FC236}">
                <a16:creationId xmlns:a16="http://schemas.microsoft.com/office/drawing/2014/main" id="{5118C972-7C6E-1CFA-3626-7787B98DE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66256"/>
            <a:ext cx="12192000" cy="70232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05C2B3-836B-A679-28CE-6B08D8E576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2809594"/>
            <a:ext cx="7772400" cy="3124201"/>
          </a:xfrm>
        </p:spPr>
        <p:txBody>
          <a:bodyPr/>
          <a:lstStyle/>
          <a:p>
            <a:r>
              <a:rPr lang="en-US" dirty="0"/>
              <a:t>Where</a:t>
            </a:r>
            <a:r>
              <a:rPr lang="en-US" baseline="0" dirty="0"/>
              <a:t> on earth can I charge my new </a:t>
            </a:r>
            <a:r>
              <a:rPr lang="en-US" baseline="0" dirty="0" err="1"/>
              <a:t>ev</a:t>
            </a:r>
            <a:r>
              <a:rPr lang="en-US" baseline="0" dirty="0"/>
              <a:t>?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491FE3-1166-E72F-0B5F-34075C90F058}"/>
              </a:ext>
            </a:extLst>
          </p:cNvPr>
          <p:cNvSpPr txBox="1"/>
          <p:nvPr/>
        </p:nvSpPr>
        <p:spPr>
          <a:xfrm>
            <a:off x="9952903" y="5614339"/>
            <a:ext cx="30549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Wesley Hall</a:t>
            </a:r>
          </a:p>
          <a:p>
            <a:r>
              <a:rPr lang="en-US" dirty="0"/>
              <a:t>Springboard</a:t>
            </a:r>
          </a:p>
          <a:p>
            <a:r>
              <a:rPr lang="en-US" dirty="0"/>
              <a:t>July 25, 2004</a:t>
            </a:r>
          </a:p>
        </p:txBody>
      </p:sp>
    </p:spTree>
    <p:extLst>
      <p:ext uri="{BB962C8B-B14F-4D97-AF65-F5344CB8AC3E}">
        <p14:creationId xmlns:p14="http://schemas.microsoft.com/office/powerpoint/2010/main" val="1966455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a number of chargers&#10;&#10;Description automatically generated">
            <a:extLst>
              <a:ext uri="{FF2B5EF4-FFF2-40B4-BE49-F238E27FC236}">
                <a16:creationId xmlns:a16="http://schemas.microsoft.com/office/drawing/2014/main" id="{534D711B-BCD5-AD39-C408-8A2EC0CCDB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12620" y="136693"/>
            <a:ext cx="9679380" cy="65846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25D1B3-6CF9-9039-818A-468B4202DDB9}"/>
              </a:ext>
            </a:extLst>
          </p:cNvPr>
          <p:cNvSpPr txBox="1"/>
          <p:nvPr/>
        </p:nvSpPr>
        <p:spPr>
          <a:xfrm>
            <a:off x="166255" y="136693"/>
            <a:ext cx="20989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WHICH STATES NEED TO DO THE MOST WORK?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A9FC54-5C0B-4C78-2575-093CA7DEA414}"/>
              </a:ext>
            </a:extLst>
          </p:cNvPr>
          <p:cNvSpPr txBox="1"/>
          <p:nvPr/>
        </p:nvSpPr>
        <p:spPr>
          <a:xfrm>
            <a:off x="166255" y="2980015"/>
            <a:ext cx="2098963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/>
          </a:p>
          <a:p>
            <a:r>
              <a:rPr lang="en-US" sz="2000" b="1" dirty="0"/>
              <a:t>TOP 5 STATES </a:t>
            </a:r>
          </a:p>
          <a:p>
            <a:endParaRPr lang="en-US" dirty="0"/>
          </a:p>
          <a:p>
            <a:r>
              <a:rPr lang="en-US" dirty="0"/>
              <a:t>CA, TX FL, </a:t>
            </a:r>
          </a:p>
          <a:p>
            <a:r>
              <a:rPr lang="en-US" dirty="0"/>
              <a:t>NV, PA, IL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000" b="1" dirty="0"/>
              <a:t>BOTTOM 5 STATES</a:t>
            </a:r>
          </a:p>
          <a:p>
            <a:endParaRPr lang="en-US" sz="2000" b="1" dirty="0"/>
          </a:p>
          <a:p>
            <a:r>
              <a:rPr lang="en-US" sz="2000" dirty="0"/>
              <a:t>SD ND, AK, DC, VT, WY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004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88908-3421-3A4B-02FA-479815BA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471" y="332509"/>
            <a:ext cx="6184321" cy="2535382"/>
          </a:xfrm>
        </p:spPr>
        <p:txBody>
          <a:bodyPr/>
          <a:lstStyle/>
          <a:p>
            <a:pPr algn="ctr"/>
            <a:r>
              <a:rPr lang="en-US" b="1" dirty="0"/>
              <a:t>The dilemma</a:t>
            </a:r>
          </a:p>
        </p:txBody>
      </p:sp>
      <p:pic>
        <p:nvPicPr>
          <p:cNvPr id="5" name="Content Placeholder 4" descr="Boy charging electric car">
            <a:extLst>
              <a:ext uri="{FF2B5EF4-FFF2-40B4-BE49-F238E27FC236}">
                <a16:creationId xmlns:a16="http://schemas.microsoft.com/office/drawing/2014/main" id="{CBE5D8E6-356B-FDD8-EB4A-78D7B26B18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790" y="304800"/>
            <a:ext cx="5919210" cy="394614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5D3423-4E0B-B72B-CC49-8A03F5A97263}"/>
              </a:ext>
            </a:extLst>
          </p:cNvPr>
          <p:cNvSpPr txBox="1"/>
          <p:nvPr/>
        </p:nvSpPr>
        <p:spPr>
          <a:xfrm>
            <a:off x="6504709" y="2277870"/>
            <a:ext cx="5510501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NOW</a:t>
            </a:r>
          </a:p>
          <a:p>
            <a:endParaRPr lang="en-US" dirty="0"/>
          </a:p>
          <a:p>
            <a:r>
              <a:rPr lang="en-US" dirty="0"/>
              <a:t>CO2 emissions are killing our planet.</a:t>
            </a:r>
          </a:p>
          <a:p>
            <a:endParaRPr lang="en-US" dirty="0"/>
          </a:p>
          <a:p>
            <a:r>
              <a:rPr lang="en-US" sz="2400" b="1" dirty="0"/>
              <a:t>1.2 million </a:t>
            </a:r>
            <a:r>
              <a:rPr lang="en-US" dirty="0"/>
              <a:t>EVs sold in 2023 (U.S.)</a:t>
            </a:r>
          </a:p>
          <a:p>
            <a:endParaRPr lang="en-US" dirty="0"/>
          </a:p>
          <a:p>
            <a:r>
              <a:rPr lang="en-US" dirty="0"/>
              <a:t>EV sales up </a:t>
            </a:r>
            <a:r>
              <a:rPr lang="en-US" sz="2400" b="1" dirty="0"/>
              <a:t>52%</a:t>
            </a:r>
            <a:r>
              <a:rPr lang="en-US" dirty="0"/>
              <a:t> YoY in 2023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SOON</a:t>
            </a:r>
          </a:p>
          <a:p>
            <a:endParaRPr lang="en-US" dirty="0"/>
          </a:p>
          <a:p>
            <a:r>
              <a:rPr lang="en-US" sz="2400" b="1" dirty="0"/>
              <a:t>33 million </a:t>
            </a:r>
            <a:r>
              <a:rPr lang="en-US" dirty="0"/>
              <a:t>EVs by 2030</a:t>
            </a:r>
          </a:p>
          <a:p>
            <a:endParaRPr lang="en-US" dirty="0"/>
          </a:p>
          <a:p>
            <a:r>
              <a:rPr lang="en-US" sz="2400" b="1" dirty="0"/>
              <a:t>28 million</a:t>
            </a:r>
            <a:r>
              <a:rPr lang="en-US" dirty="0"/>
              <a:t> EV charging ports required.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239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2ADF4-8D34-9A12-E6FB-4627BEA4B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399" y="228600"/>
            <a:ext cx="4239492" cy="2078182"/>
          </a:xfrm>
        </p:spPr>
        <p:txBody>
          <a:bodyPr/>
          <a:lstStyle/>
          <a:p>
            <a:pPr algn="ctr"/>
            <a:r>
              <a:rPr lang="en-US" b="1" dirty="0"/>
              <a:t>Analysis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3DD18-A13D-8374-7615-89E6F7A2F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3240" y="2306782"/>
            <a:ext cx="2817811" cy="3124201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400" b="1" dirty="0"/>
              <a:t>Chargers per Capita</a:t>
            </a:r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locations</a:t>
            </a:r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Current vs. Future Needs</a:t>
            </a:r>
          </a:p>
        </p:txBody>
      </p:sp>
      <p:pic>
        <p:nvPicPr>
          <p:cNvPr id="5" name="Picture 4" descr="A row of cars at a charging station&#10;&#10;Description automatically generated">
            <a:extLst>
              <a:ext uri="{FF2B5EF4-FFF2-40B4-BE49-F238E27FC236}">
                <a16:creationId xmlns:a16="http://schemas.microsoft.com/office/drawing/2014/main" id="{52792339-8565-432F-5D22-6F541AB58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2A0A0A-000F-A630-EF63-D80828962755}"/>
              </a:ext>
            </a:extLst>
          </p:cNvPr>
          <p:cNvSpPr txBox="1"/>
          <p:nvPr/>
        </p:nvSpPr>
        <p:spPr>
          <a:xfrm>
            <a:off x="0" y="4371975"/>
            <a:ext cx="7772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www.nagpurtoday.in/nmc-unveils-ambitious-plan-for-150-electric-vehicle-charging-stations-across-nagpur/01221317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nc-sa/3.0/"/>
              </a:rPr>
              <a:t>CC BY-SA-NC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019726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25AF0-3EEE-65AB-B03E-BB0E9A3F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883" y="175824"/>
            <a:ext cx="10689171" cy="946394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Current State of EV Charging Infrastructure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9D0C38-F9C1-6CA5-8040-536FFACE37A8}"/>
              </a:ext>
            </a:extLst>
          </p:cNvPr>
          <p:cNvSpPr txBox="1"/>
          <p:nvPr/>
        </p:nvSpPr>
        <p:spPr>
          <a:xfrm>
            <a:off x="3317346" y="5791200"/>
            <a:ext cx="55541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nagpurtoday.in/nmc-unveils-ambitious-plan-for-150-electric-vehicle-charging-stations-across-nagpur/01221317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sa/3.0/"/>
              </a:rPr>
              <a:t>CC BY-SA-NC</a:t>
            </a:r>
            <a:endParaRPr lang="en-US" sz="9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7AA9F4-0D45-E18C-CD36-A1E3E34AD713}"/>
              </a:ext>
            </a:extLst>
          </p:cNvPr>
          <p:cNvSpPr txBox="1"/>
          <p:nvPr/>
        </p:nvSpPr>
        <p:spPr>
          <a:xfrm>
            <a:off x="2994800" y="5744350"/>
            <a:ext cx="6502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s://www.flickr.com/photos/noyafieldsorg/34851742134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-sa/3.0/"/>
              </a:rPr>
              <a:t>CC BY-SA</a:t>
            </a:r>
            <a:endParaRPr lang="en-US" sz="900"/>
          </a:p>
        </p:txBody>
      </p:sp>
      <p:pic>
        <p:nvPicPr>
          <p:cNvPr id="18" name="Content Placeholder 17" descr="A chart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297E0E3E-ABB9-19D4-FF47-8549795CB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1166183" y="882818"/>
            <a:ext cx="9559636" cy="5568526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C30AE35-F0B5-1399-D291-8F4AE113F4C6}"/>
              </a:ext>
            </a:extLst>
          </p:cNvPr>
          <p:cNvSpPr txBox="1"/>
          <p:nvPr/>
        </p:nvSpPr>
        <p:spPr>
          <a:xfrm>
            <a:off x="6246000" y="4421357"/>
            <a:ext cx="4883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ChargePoint dominates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Tesla comes in close 2</a:t>
            </a:r>
            <a:r>
              <a:rPr lang="en-US" b="1" baseline="30000" dirty="0">
                <a:solidFill>
                  <a:schemeClr val="bg1"/>
                </a:solidFill>
              </a:rPr>
              <a:t>nd</a:t>
            </a: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29030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54AD-0482-D186-526F-EED9AA02B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97872"/>
            <a:ext cx="9905998" cy="457200"/>
          </a:xfrm>
        </p:spPr>
        <p:txBody>
          <a:bodyPr>
            <a:noAutofit/>
          </a:bodyPr>
          <a:lstStyle/>
          <a:p>
            <a:pPr algn="ctr"/>
            <a:r>
              <a:rPr lang="en-US" b="1" dirty="0"/>
              <a:t>DISTRIBUTION OF FACILITY TYPES (TOP 25)</a:t>
            </a:r>
          </a:p>
        </p:txBody>
      </p:sp>
      <p:pic>
        <p:nvPicPr>
          <p:cNvPr id="8" name="Content Placeholder 7" descr="A chart with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67834000-D1DE-18DC-E4DD-39A24E97B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37856" y="755072"/>
            <a:ext cx="8541326" cy="5805056"/>
          </a:xfrm>
        </p:spPr>
      </p:pic>
    </p:spTree>
    <p:extLst>
      <p:ext uri="{BB962C8B-B14F-4D97-AF65-F5344CB8AC3E}">
        <p14:creationId xmlns:p14="http://schemas.microsoft.com/office/powerpoint/2010/main" val="1461460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different colors&#10;&#10;Description automatically generated">
            <a:extLst>
              <a:ext uri="{FF2B5EF4-FFF2-40B4-BE49-F238E27FC236}">
                <a16:creationId xmlns:a16="http://schemas.microsoft.com/office/drawing/2014/main" id="{CAE8682B-3015-C041-78E5-613DE81DCF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9546" y="374073"/>
            <a:ext cx="11201400" cy="6317672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F8299D40-A349-BA3F-8F1C-5D3379661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382" y="547255"/>
            <a:ext cx="9800502" cy="132310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Distribution of connector</a:t>
            </a:r>
            <a:r>
              <a:rPr lang="en-US" baseline="0" dirty="0">
                <a:solidFill>
                  <a:schemeClr val="bg1"/>
                </a:solidFill>
              </a:rPr>
              <a:t> types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160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hart of a distribution of ev charging stations&#10;&#10;Description automatically generated">
            <a:extLst>
              <a:ext uri="{FF2B5EF4-FFF2-40B4-BE49-F238E27FC236}">
                <a16:creationId xmlns:a16="http://schemas.microsoft.com/office/drawing/2014/main" id="{D25C5249-C2D7-9619-38F9-A63D3AE97E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2312" y="270164"/>
            <a:ext cx="11584105" cy="638001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F529EFD-3673-AAFF-B63F-44C33225A0C8}"/>
              </a:ext>
            </a:extLst>
          </p:cNvPr>
          <p:cNvSpPr txBox="1"/>
          <p:nvPr/>
        </p:nvSpPr>
        <p:spPr>
          <a:xfrm>
            <a:off x="5403273" y="1039090"/>
            <a:ext cx="619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More charging stations in most populated states.</a:t>
            </a:r>
          </a:p>
        </p:txBody>
      </p:sp>
    </p:spTree>
    <p:extLst>
      <p:ext uri="{BB962C8B-B14F-4D97-AF65-F5344CB8AC3E}">
        <p14:creationId xmlns:p14="http://schemas.microsoft.com/office/powerpoint/2010/main" val="140582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91EDA-D8DF-3C42-1936-ADA802936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9636" y="354033"/>
            <a:ext cx="2473037" cy="6168168"/>
          </a:xfrm>
        </p:spPr>
        <p:txBody>
          <a:bodyPr anchor="t">
            <a:normAutofit fontScale="90000"/>
          </a:bodyPr>
          <a:lstStyle/>
          <a:p>
            <a:r>
              <a:rPr lang="en-US" b="1" dirty="0"/>
              <a:t>BUT…</a:t>
            </a:r>
            <a:br>
              <a:rPr lang="en-US" b="1" dirty="0"/>
            </a:br>
            <a:r>
              <a:rPr lang="en-US" b="1" dirty="0"/>
              <a:t>PER CAPITA by </a:t>
            </a:r>
            <a:r>
              <a:rPr lang="en-US" b="1" dirty="0" err="1"/>
              <a:t>ev</a:t>
            </a:r>
            <a:r>
              <a:rPr lang="en-US" b="1" dirty="0"/>
              <a:t> adoption</a:t>
            </a:r>
            <a:br>
              <a:rPr lang="en-US" b="1" dirty="0"/>
            </a:br>
            <a:br>
              <a:rPr lang="en-US" b="1" dirty="0"/>
            </a:br>
            <a:r>
              <a:rPr lang="en-US" sz="2400" b="1" dirty="0"/>
              <a:t>TX , FL, AZ, </a:t>
            </a:r>
            <a:br>
              <a:rPr lang="en-US" sz="2400" b="1" dirty="0"/>
            </a:br>
            <a:r>
              <a:rPr lang="en-US" sz="2400" b="1" dirty="0"/>
              <a:t>NJ are lagging</a:t>
            </a:r>
            <a:br>
              <a:rPr lang="en-US" sz="2400" b="1" dirty="0"/>
            </a:br>
            <a:br>
              <a:rPr lang="en-US" sz="2400" b="1" dirty="0"/>
            </a:br>
            <a:r>
              <a:rPr lang="en-US" sz="2400" b="1" dirty="0"/>
              <a:t>CA . DC, VT, MA, CO, WA, OR, &amp; NV are best on track</a:t>
            </a:r>
            <a:br>
              <a:rPr lang="en-US" sz="2400" b="1" dirty="0"/>
            </a:br>
            <a:br>
              <a:rPr lang="en-US" sz="2400" b="1" dirty="0"/>
            </a:br>
            <a:r>
              <a:rPr lang="en-US" sz="2400" b="1" dirty="0"/>
              <a:t>MS, LA, KY, Ak are far behind</a:t>
            </a:r>
            <a:br>
              <a:rPr lang="en-US" sz="2400" b="1" dirty="0"/>
            </a:br>
            <a:br>
              <a:rPr lang="en-US" sz="2400" b="1" dirty="0"/>
            </a:br>
            <a:endParaRPr lang="en-US" sz="2400" b="1" dirty="0"/>
          </a:p>
        </p:txBody>
      </p:sp>
      <p:pic>
        <p:nvPicPr>
          <p:cNvPr id="5" name="Content Placeholder 4" descr="A graph with different colored dots&#10;&#10;Description automatically generated">
            <a:extLst>
              <a:ext uri="{FF2B5EF4-FFF2-40B4-BE49-F238E27FC236}">
                <a16:creationId xmlns:a16="http://schemas.microsoft.com/office/drawing/2014/main" id="{270F8828-0AFA-1F3A-1F6F-92B623ECFE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9545" y="354032"/>
            <a:ext cx="8873837" cy="6168168"/>
          </a:xfrm>
        </p:spPr>
      </p:pic>
    </p:spTree>
    <p:extLst>
      <p:ext uri="{BB962C8B-B14F-4D97-AF65-F5344CB8AC3E}">
        <p14:creationId xmlns:p14="http://schemas.microsoft.com/office/powerpoint/2010/main" val="1502407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chargers&#10;&#10;Description automatically generated with medium confidence">
            <a:extLst>
              <a:ext uri="{FF2B5EF4-FFF2-40B4-BE49-F238E27FC236}">
                <a16:creationId xmlns:a16="http://schemas.microsoft.com/office/drawing/2014/main" id="{12131E6D-0C30-027E-0286-40B0DFCDB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5450" y="55457"/>
            <a:ext cx="9580418" cy="674708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CF46F-D893-ABF5-231C-14E061A55CDD}"/>
              </a:ext>
            </a:extLst>
          </p:cNvPr>
          <p:cNvSpPr txBox="1"/>
          <p:nvPr/>
        </p:nvSpPr>
        <p:spPr>
          <a:xfrm>
            <a:off x="9954491" y="394854"/>
            <a:ext cx="205205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WHAT STATES ARE WORKING  HARD TO SATISFY THE NEED?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F2382F-4FD8-121D-305E-EC0F1CA13044}"/>
              </a:ext>
            </a:extLst>
          </p:cNvPr>
          <p:cNvSpPr txBox="1"/>
          <p:nvPr/>
        </p:nvSpPr>
        <p:spPr>
          <a:xfrm>
            <a:off x="9954492" y="3195421"/>
            <a:ext cx="205205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TOP 10</a:t>
            </a:r>
          </a:p>
          <a:p>
            <a:r>
              <a:rPr lang="en-US" dirty="0"/>
              <a:t>DC, VT, CA, MA, CO , MD, ME, WA, OR, PI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3728B0-DCF2-B30C-AC00-256EB0EE181A}"/>
              </a:ext>
            </a:extLst>
          </p:cNvPr>
          <p:cNvSpPr txBox="1"/>
          <p:nvPr/>
        </p:nvSpPr>
        <p:spPr>
          <a:xfrm>
            <a:off x="9954491" y="4717472"/>
            <a:ext cx="184958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BOTTOM 10</a:t>
            </a:r>
          </a:p>
          <a:p>
            <a:r>
              <a:rPr lang="en-US" dirty="0"/>
              <a:t>IA, SD, WV, WI, IN, AL, MS, KY, AK, LA</a:t>
            </a:r>
          </a:p>
        </p:txBody>
      </p:sp>
    </p:spTree>
    <p:extLst>
      <p:ext uri="{BB962C8B-B14F-4D97-AF65-F5344CB8AC3E}">
        <p14:creationId xmlns:p14="http://schemas.microsoft.com/office/powerpoint/2010/main" val="2222545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106</TotalTime>
  <Words>286</Words>
  <Application>Microsoft Macintosh PowerPoint</Application>
  <PresentationFormat>Widescreen</PresentationFormat>
  <Paragraphs>67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Mesh</vt:lpstr>
      <vt:lpstr>Where on earth can I charge my new ev?</vt:lpstr>
      <vt:lpstr>The dilemma</vt:lpstr>
      <vt:lpstr>Analysis approach</vt:lpstr>
      <vt:lpstr>Current State of EV Charging Infrastructure</vt:lpstr>
      <vt:lpstr>DISTRIBUTION OF FACILITY TYPES (TOP 25)</vt:lpstr>
      <vt:lpstr>Distribution of connector types</vt:lpstr>
      <vt:lpstr>PowerPoint Presentation</vt:lpstr>
      <vt:lpstr>BUT… PER CAPITA by ev adoption  TX , FL, AZ,  NJ are lagging  CA . DC, VT, MA, CO, WA, OR, &amp; NV are best on track  MS, LA, KY, Ak are far behind 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on earth can I charge my new ev?</dc:title>
  <dc:creator>Wesley Hall</dc:creator>
  <cp:lastModifiedBy>Wesley Hall</cp:lastModifiedBy>
  <cp:revision>1</cp:revision>
  <dcterms:created xsi:type="dcterms:W3CDTF">2024-07-31T01:12:38Z</dcterms:created>
  <dcterms:modified xsi:type="dcterms:W3CDTF">2024-07-31T02:58:49Z</dcterms:modified>
</cp:coreProperties>
</file>

<file path=docProps/thumbnail.jpeg>
</file>